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53" r:id="rId5"/>
    <p:sldId id="329" r:id="rId6"/>
    <p:sldId id="354" r:id="rId7"/>
    <p:sldId id="331" r:id="rId8"/>
    <p:sldId id="345" r:id="rId9"/>
    <p:sldId id="347" r:id="rId10"/>
    <p:sldId id="357" r:id="rId11"/>
    <p:sldId id="358" r:id="rId12"/>
    <p:sldId id="348" r:id="rId13"/>
    <p:sldId id="359" r:id="rId14"/>
    <p:sldId id="349" r:id="rId15"/>
    <p:sldId id="352" r:id="rId16"/>
    <p:sldId id="351" r:id="rId17"/>
    <p:sldId id="35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02"/>
    <a:srgbClr val="B32D60"/>
    <a:srgbClr val="5A4B5C"/>
    <a:srgbClr val="FAE5DF"/>
    <a:srgbClr val="B2C6C3"/>
    <a:srgbClr val="EAEAEA"/>
    <a:srgbClr val="A9D7D9"/>
    <a:srgbClr val="93D3D9"/>
    <a:srgbClr val="AAD6FF"/>
    <a:srgbClr val="B2C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94966" autoAdjust="0"/>
  </p:normalViewPr>
  <p:slideViewPr>
    <p:cSldViewPr snapToGrid="0">
      <p:cViewPr>
        <p:scale>
          <a:sx n="50" d="100"/>
          <a:sy n="50" d="100"/>
        </p:scale>
        <p:origin x="1050" y="19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hyperlink" Target="https://pxhere.com/ko/photo/958784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de/photo/1107302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aazhand@mail.smu.edu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hyperlink" Target="mailto:egraham@mail.smu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sergetheconcierge.com/2011/10/win-tickets-to-chocolate-pairing-event-with-roxanne-browning-on-october-16-ayza-wine-bar-ny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bundance-alcohol-berries-berry-357742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xhere.com/ko/photo/872299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9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/>
          <a:lstStyle/>
          <a:p>
            <a:r>
              <a:rPr lang="en-US" dirty="0"/>
              <a:t>Wine Quality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Arman Azhand &amp; Eric Graham</a:t>
            </a:r>
          </a:p>
          <a:p>
            <a:r>
              <a:rPr lang="en-US" dirty="0"/>
              <a:t>DDS DS 6306 Project 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FA19D-993E-0F5F-3572-9A4ED7A03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60560-AE5D-0C02-3745-420FC6621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408176"/>
            <a:ext cx="4368800" cy="4014216"/>
          </a:xfrm>
          <a:noFill/>
        </p:spPr>
        <p:txBody>
          <a:bodyPr>
            <a:normAutofit/>
          </a:bodyPr>
          <a:lstStyle/>
          <a:p>
            <a:r>
              <a:rPr lang="en-US" sz="5400" dirty="0"/>
              <a:t>Objective A</a:t>
            </a:r>
            <a:br>
              <a:rPr lang="en-US" dirty="0"/>
            </a:br>
            <a:r>
              <a:rPr lang="en-US" sz="3200" dirty="0"/>
              <a:t>How will we fulfill our objective?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95E95-01C5-DE63-417B-C26938EA21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19700" y="1408176"/>
            <a:ext cx="6629400" cy="463067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dirty="0"/>
              <a:t>We will:</a:t>
            </a:r>
          </a:p>
          <a:p>
            <a:r>
              <a:rPr lang="en-US" sz="2800" dirty="0"/>
              <a:t>Choose important features</a:t>
            </a:r>
          </a:p>
          <a:p>
            <a:r>
              <a:rPr lang="en-US" sz="2800" dirty="0"/>
              <a:t>Build multiple models</a:t>
            </a:r>
          </a:p>
          <a:p>
            <a:pPr lvl="1"/>
            <a:r>
              <a:rPr lang="en-US" sz="2600" dirty="0"/>
              <a:t>Multiple Linear Regression (MLR)</a:t>
            </a:r>
          </a:p>
          <a:p>
            <a:pPr lvl="1"/>
            <a:r>
              <a:rPr lang="en-US" sz="2600" dirty="0"/>
              <a:t>Naïve-Bayes (NB)</a:t>
            </a:r>
          </a:p>
          <a:p>
            <a:pPr lvl="1"/>
            <a:r>
              <a:rPr lang="en-US" sz="2600" dirty="0"/>
              <a:t>K-Nearest Neighbors (KNN)</a:t>
            </a:r>
          </a:p>
          <a:p>
            <a:r>
              <a:rPr lang="en-US" sz="2800" dirty="0"/>
              <a:t>Calculate Mean Absolute Error</a:t>
            </a:r>
          </a:p>
          <a:p>
            <a:pPr lvl="1"/>
            <a:r>
              <a:rPr lang="en-US" sz="2600" dirty="0"/>
              <a:t>Compare models and choose the one with the lowest MAE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27CC0-5D04-3A76-8DAF-EBCEBF06DA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451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57FFDB-DFEC-7174-F23F-20C423A0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30CECCA-DB43-3EBC-1ED9-4E7CD74EE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722"/>
          <a:stretch/>
        </p:blipFill>
        <p:spPr>
          <a:xfrm>
            <a:off x="0" y="0"/>
            <a:ext cx="4434464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3EE20-53E0-0C62-809D-211B05B880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/>
          <a:p>
            <a:r>
              <a:rPr lang="en-US" sz="3600" dirty="0"/>
              <a:t>Built models using:</a:t>
            </a:r>
          </a:p>
          <a:p>
            <a:r>
              <a:rPr lang="en-US" dirty="0"/>
              <a:t>Top features from Objective B (when applicable)</a:t>
            </a:r>
          </a:p>
          <a:p>
            <a:r>
              <a:rPr lang="en-US" dirty="0"/>
              <a:t>All variables (when applicable)</a:t>
            </a:r>
          </a:p>
          <a:p>
            <a:r>
              <a:rPr lang="en-US" dirty="0"/>
              <a:t>Transform data (when applicable)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2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0DBD-0B2D-6832-A30D-1A703185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 Selection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Looking at the Mean Absolute Error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5138A-B125-D716-1DF1-A12D0FBDF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6" name="Table Placeholder 3">
            <a:extLst>
              <a:ext uri="{FF2B5EF4-FFF2-40B4-BE49-F238E27FC236}">
                <a16:creationId xmlns:a16="http://schemas.microsoft.com/office/drawing/2014/main" id="{FCA28DE6-C101-C79F-9EA4-ADCD87209AD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03422205"/>
              </p:ext>
            </p:extLst>
          </p:nvPr>
        </p:nvGraphicFramePr>
        <p:xfrm>
          <a:off x="932687" y="2226832"/>
          <a:ext cx="10488169" cy="4402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8698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449471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</a:tblGrid>
              <a:tr h="550321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55032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Multiple Linear Regression (with top features)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0.5163829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55032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Multiple Linear Regression (with top features and linear-log transformation)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0.5216914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55032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Multiple Linear Regression (with stepwise feature selection)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0.4371225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55032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Naïve-Bayes (with all features)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0.5573861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55032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Naïve-Bayes (with top features)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0.6252975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  <a:tr h="55032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K-Nearest Neighbors (with all continuous features, tuned k = 16)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0.7882855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651188"/>
                  </a:ext>
                </a:extLst>
              </a:tr>
              <a:tr h="55032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K-Nearest Neighbors (with top continuous features, tuned k = 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0.5851129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2543571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4CB551-493E-E905-E735-132621CB8136}"/>
              </a:ext>
            </a:extLst>
          </p:cNvPr>
          <p:cNvSpPr/>
          <p:nvPr/>
        </p:nvSpPr>
        <p:spPr>
          <a:xfrm>
            <a:off x="932687" y="3872753"/>
            <a:ext cx="10488169" cy="527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2C6330D7-2737-2224-24EB-F6FDA61CA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685" y="231458"/>
            <a:ext cx="2156460" cy="16433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677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246B-8AB7-A0C9-C6DD-5D9F49D5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10488168" cy="1600200"/>
          </a:xfrm>
        </p:spPr>
        <p:txBody>
          <a:bodyPr>
            <a:normAutofit/>
          </a:bodyPr>
          <a:lstStyle/>
          <a:p>
            <a:r>
              <a:rPr lang="en-US" dirty="0"/>
              <a:t>What to do next?</a:t>
            </a:r>
            <a:br>
              <a:rPr lang="en-US" dirty="0"/>
            </a:br>
            <a:r>
              <a:rPr lang="en-US" sz="2800" dirty="0"/>
              <a:t>Future wine quality prediction and improvements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0DCAFD-6C4D-D08A-CF94-0DA099CE4B5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44434" y="2385751"/>
            <a:ext cx="10488168" cy="373989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51A59-0D86-B758-5926-53062622A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D0C84B-30DC-3B46-CD18-7F6728661880}"/>
              </a:ext>
            </a:extLst>
          </p:cNvPr>
          <p:cNvSpPr txBox="1"/>
          <p:nvPr/>
        </p:nvSpPr>
        <p:spPr>
          <a:xfrm>
            <a:off x="917986" y="2609094"/>
            <a:ext cx="1093111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Collect more data</a:t>
            </a:r>
          </a:p>
          <a:p>
            <a:r>
              <a:rPr lang="en-US" sz="2400" dirty="0"/>
              <a:t>	Retrain models in the future with additional data</a:t>
            </a:r>
          </a:p>
          <a:p>
            <a:r>
              <a:rPr lang="en-US" sz="2400" dirty="0"/>
              <a:t>	If changes were made to wine production, track changes to see if quality improves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3200" dirty="0"/>
              <a:t>Explore other models</a:t>
            </a:r>
          </a:p>
          <a:p>
            <a:r>
              <a:rPr lang="en-US" sz="2400" dirty="0"/>
              <a:t>	Wider arsenal of predictive models exist and may be more appropriate</a:t>
            </a:r>
          </a:p>
          <a:p>
            <a:r>
              <a:rPr lang="en-US" sz="2400" dirty="0"/>
              <a:t>	Feature selection can be improved with deeper analysis</a:t>
            </a:r>
          </a:p>
        </p:txBody>
      </p:sp>
    </p:spTree>
    <p:extLst>
      <p:ext uri="{BB962C8B-B14F-4D97-AF65-F5344CB8AC3E}">
        <p14:creationId xmlns:p14="http://schemas.microsoft.com/office/powerpoint/2010/main" val="111748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166" y="879852"/>
            <a:ext cx="3087444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928" y="3429000"/>
            <a:ext cx="6558937" cy="1422700"/>
          </a:xfrm>
        </p:spPr>
        <p:txBody>
          <a:bodyPr>
            <a:normAutofit/>
          </a:bodyPr>
          <a:lstStyle/>
          <a:p>
            <a:r>
              <a:rPr lang="en-US" dirty="0"/>
              <a:t>Arman Azhand			Eric Graham</a:t>
            </a:r>
          </a:p>
          <a:p>
            <a:r>
              <a:rPr lang="en-US" dirty="0">
                <a:hlinkClick r:id="rId3"/>
              </a:rPr>
              <a:t>aazhand@mail.smu.edu</a:t>
            </a:r>
            <a:r>
              <a:rPr lang="en-US" dirty="0"/>
              <a:t>		</a:t>
            </a:r>
            <a:r>
              <a:rPr lang="en-US" dirty="0">
                <a:hlinkClick r:id="rId4"/>
              </a:rPr>
              <a:t>egraham@mail.smu.edu</a:t>
            </a:r>
            <a:endParaRPr lang="en-US" dirty="0"/>
          </a:p>
          <a:p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4" y="530351"/>
            <a:ext cx="6572384" cy="1879361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Who are we?</a:t>
            </a:r>
            <a:br>
              <a:rPr lang="en-US" dirty="0"/>
            </a:br>
            <a:r>
              <a:rPr lang="en-US" sz="2400" dirty="0"/>
              <a:t>Data Scientists with DDS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61C5E-306E-D780-F214-FA650EE29DAF}"/>
              </a:ext>
            </a:extLst>
          </p:cNvPr>
          <p:cNvSpPr txBox="1"/>
          <p:nvPr/>
        </p:nvSpPr>
        <p:spPr>
          <a:xfrm>
            <a:off x="1" y="6858000"/>
            <a:ext cx="5174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sergetheconcierge.com/2011/10/win-tickets-to-chocolate-pairing-event-with-roxanne-browning-on-october-16-ayza-wine-bar-n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nd/3.0/"/>
              </a:rPr>
              <a:t>CC BY-NC-ND</a:t>
            </a:r>
            <a:endParaRPr lang="en-US" sz="9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A9D1A2-0E46-AF95-F489-B6C9F4A0B8D8}"/>
              </a:ext>
            </a:extLst>
          </p:cNvPr>
          <p:cNvSpPr txBox="1">
            <a:spLocks/>
          </p:cNvSpPr>
          <p:nvPr/>
        </p:nvSpPr>
        <p:spPr>
          <a:xfrm>
            <a:off x="5378824" y="2840019"/>
            <a:ext cx="6572384" cy="34876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 will we accomplish?</a:t>
            </a:r>
            <a:br>
              <a:rPr lang="en-US" dirty="0"/>
            </a:br>
            <a:r>
              <a:rPr lang="en-US" sz="2400" dirty="0"/>
              <a:t>Two Objectives</a:t>
            </a:r>
            <a:br>
              <a:rPr lang="en-US" sz="2400" dirty="0"/>
            </a:br>
            <a:endParaRPr lang="en-US" sz="2400" dirty="0"/>
          </a:p>
          <a:p>
            <a:r>
              <a:rPr lang="en-US" sz="2400" u="sng" dirty="0"/>
              <a:t>Objective A</a:t>
            </a:r>
          </a:p>
          <a:p>
            <a:r>
              <a:rPr lang="en-US" sz="2000" dirty="0"/>
              <a:t>Build a predictive model that will predict a wine’s quality based off of its physicochemical features</a:t>
            </a:r>
          </a:p>
          <a:p>
            <a:endParaRPr lang="en-US" sz="2400" dirty="0"/>
          </a:p>
          <a:p>
            <a:r>
              <a:rPr lang="en-US" sz="2400" u="sng" dirty="0"/>
              <a:t>Objective B</a:t>
            </a:r>
          </a:p>
          <a:p>
            <a:r>
              <a:rPr lang="en-US" sz="2000" dirty="0"/>
              <a:t>Uncover key factors that contribute to high-quality wine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28809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6988" y="1145689"/>
            <a:ext cx="6694843" cy="2487168"/>
          </a:xfrm>
        </p:spPr>
        <p:txBody>
          <a:bodyPr/>
          <a:lstStyle/>
          <a:p>
            <a:r>
              <a:rPr lang="en-US" sz="4000" dirty="0"/>
              <a:t>What is our data?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3812" y="1532079"/>
            <a:ext cx="5005040" cy="1714388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2710638"/>
            <a:ext cx="972078" cy="285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EDDCE4-AD86-7297-7516-BE70678091F6}"/>
              </a:ext>
            </a:extLst>
          </p:cNvPr>
          <p:cNvSpPr txBox="1"/>
          <p:nvPr/>
        </p:nvSpPr>
        <p:spPr>
          <a:xfrm>
            <a:off x="731520" y="3632857"/>
            <a:ext cx="10676255" cy="2862322"/>
          </a:xfrm>
          <a:prstGeom prst="rect">
            <a:avLst/>
          </a:prstGeom>
          <a:solidFill>
            <a:srgbClr val="B2C6C3">
              <a:alpha val="65098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15 Variables</a:t>
            </a:r>
            <a:r>
              <a:rPr lang="en-US" b="1" dirty="0"/>
              <a:t>:</a:t>
            </a:r>
          </a:p>
          <a:p>
            <a:pPr algn="ctr"/>
            <a:r>
              <a:rPr lang="en-US" b="1" dirty="0"/>
              <a:t>1 Identifier, 13 Physicochemical Variables (Explanatory), &amp; Quality (score)</a:t>
            </a:r>
          </a:p>
          <a:p>
            <a:pPr algn="ctr"/>
            <a:endParaRPr lang="en-US" b="1" dirty="0"/>
          </a:p>
          <a:p>
            <a:pPr algn="ctr"/>
            <a:r>
              <a:rPr lang="en-US" sz="2400" b="1" dirty="0"/>
              <a:t>Two data sets (totaling 6497 observations)</a:t>
            </a:r>
            <a:r>
              <a:rPr lang="en-US" b="1" dirty="0"/>
              <a:t>:</a:t>
            </a:r>
          </a:p>
          <a:p>
            <a:pPr algn="ctr"/>
            <a:r>
              <a:rPr lang="en-US" b="1" dirty="0"/>
              <a:t>Training (5463 observations) &amp; Testing (1034 observations). Location and Type were stored separately</a:t>
            </a:r>
          </a:p>
          <a:p>
            <a:pPr algn="ctr"/>
            <a:endParaRPr lang="en-US" b="1" dirty="0"/>
          </a:p>
          <a:p>
            <a:pPr algn="ctr"/>
            <a:r>
              <a:rPr lang="en-US" sz="2400" b="1" dirty="0"/>
              <a:t>Some errors or missing data in the dataset:</a:t>
            </a:r>
          </a:p>
          <a:p>
            <a:pPr algn="ctr"/>
            <a:r>
              <a:rPr lang="en-US" b="1" dirty="0"/>
              <a:t>Location’s misspelled, missing type on some observations (imputed for with 94.46% accuracy)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2076226"/>
            <a:ext cx="6419088" cy="996158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4800" dirty="0"/>
              <a:t>Two Objectives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376" y="3915782"/>
            <a:ext cx="7455050" cy="1371601"/>
          </a:xfrm>
          <a:noFill/>
        </p:spPr>
        <p:txBody>
          <a:bodyPr>
            <a:normAutofit/>
          </a:bodyPr>
          <a:lstStyle/>
          <a:p>
            <a:r>
              <a:rPr lang="en-US" sz="3200" u="sng" dirty="0"/>
              <a:t>Objective A</a:t>
            </a:r>
            <a:br>
              <a:rPr lang="en-US" sz="3200" u="sng" dirty="0"/>
            </a:br>
            <a:r>
              <a:rPr lang="en-US" sz="2400" dirty="0"/>
              <a:t>Build a predictive model that will predict a wine’s quality based off of its physicochemical features</a:t>
            </a:r>
            <a:endParaRPr lang="en-US" dirty="0"/>
          </a:p>
        </p:txBody>
      </p:sp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102" r="18893"/>
          <a:stretch/>
        </p:blipFill>
        <p:spPr>
          <a:xfrm>
            <a:off x="7723991" y="0"/>
            <a:ext cx="4468009" cy="6858000"/>
          </a:xfrm>
          <a:solidFill>
            <a:schemeClr val="bg1">
              <a:lumMod val="95000"/>
            </a:schemeClr>
          </a:solidFill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6F8E018-D9A9-20E5-3FE6-9B55C99E0D91}"/>
              </a:ext>
            </a:extLst>
          </p:cNvPr>
          <p:cNvSpPr txBox="1">
            <a:spLocks/>
          </p:cNvSpPr>
          <p:nvPr/>
        </p:nvSpPr>
        <p:spPr>
          <a:xfrm>
            <a:off x="103811" y="5303520"/>
            <a:ext cx="7455050" cy="137160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u="sng" dirty="0"/>
              <a:t>Objective B</a:t>
            </a:r>
            <a:br>
              <a:rPr lang="en-US" sz="3200" u="sng" dirty="0"/>
            </a:br>
            <a:r>
              <a:rPr lang="en-US" sz="1600" u="sng" dirty="0"/>
              <a:t> </a:t>
            </a:r>
            <a:br>
              <a:rPr lang="en-US" sz="3200" u="sng" dirty="0"/>
            </a:br>
            <a:r>
              <a:rPr lang="en-US" sz="2400" dirty="0"/>
              <a:t>Uncover key factors that contribute to high-quality wine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F3766F-565F-6FED-40CB-0817F50A743C}"/>
              </a:ext>
            </a:extLst>
          </p:cNvPr>
          <p:cNvSpPr/>
          <p:nvPr/>
        </p:nvSpPr>
        <p:spPr>
          <a:xfrm>
            <a:off x="186376" y="5303520"/>
            <a:ext cx="7455050" cy="1371601"/>
          </a:xfrm>
          <a:prstGeom prst="round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408176"/>
            <a:ext cx="4368800" cy="4014216"/>
          </a:xfrm>
          <a:noFill/>
        </p:spPr>
        <p:txBody>
          <a:bodyPr>
            <a:normAutofit/>
          </a:bodyPr>
          <a:lstStyle/>
          <a:p>
            <a:r>
              <a:rPr lang="en-US" sz="5400" dirty="0"/>
              <a:t>Objective B</a:t>
            </a:r>
            <a:br>
              <a:rPr lang="en-US" dirty="0"/>
            </a:br>
            <a:r>
              <a:rPr lang="en-US" sz="3200" dirty="0"/>
              <a:t>How will we fulfill our objective?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19700" y="1536192"/>
            <a:ext cx="6629400" cy="375818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dirty="0"/>
              <a:t>Look at:</a:t>
            </a:r>
          </a:p>
          <a:p>
            <a:r>
              <a:rPr lang="en-US" sz="2800" dirty="0"/>
              <a:t>Linear relationships between quality and other features (correlations)</a:t>
            </a:r>
          </a:p>
          <a:p>
            <a:r>
              <a:rPr lang="en-US" sz="2800" dirty="0"/>
              <a:t>Observe other patterns within the features (potential non-linear relationships?)</a:t>
            </a:r>
          </a:p>
          <a:p>
            <a:r>
              <a:rPr lang="en-US" sz="2800" dirty="0"/>
              <a:t>Look at physicochemical features in context of type and location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Linear Relationships (Correlations)</a:t>
            </a:r>
            <a:br>
              <a:rPr lang="en-US" dirty="0"/>
            </a:br>
            <a:r>
              <a:rPr lang="en-US" sz="2800" dirty="0"/>
              <a:t>Quality versus numeric physicochemical features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000" y="2427678"/>
            <a:ext cx="5067300" cy="38863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Quality and Alcohol (0.44)</a:t>
            </a:r>
          </a:p>
          <a:p>
            <a:r>
              <a:rPr lang="en-US" dirty="0"/>
              <a:t>Quality and Density (-0.3)</a:t>
            </a:r>
          </a:p>
          <a:p>
            <a:r>
              <a:rPr lang="en-US" dirty="0"/>
              <a:t>Quality and Volatile Acidity (-0.26)</a:t>
            </a:r>
          </a:p>
          <a:p>
            <a:r>
              <a:rPr lang="en-US" u="sng" dirty="0"/>
              <a:t>None are very strong </a:t>
            </a:r>
            <a:r>
              <a:rPr lang="en-US" i="1" u="sng" dirty="0"/>
              <a:t>linear</a:t>
            </a:r>
            <a:r>
              <a:rPr lang="en-US" u="sng" dirty="0"/>
              <a:t> relationships</a:t>
            </a:r>
          </a:p>
          <a:p>
            <a:endParaRPr lang="en-US" sz="2200" dirty="0"/>
          </a:p>
          <a:p>
            <a:r>
              <a:rPr lang="en-US" sz="2200" dirty="0"/>
              <a:t>Interesting to note that density and alcohol seem to be fairly negatively correlated </a:t>
            </a:r>
            <a:r>
              <a:rPr lang="en-US" sz="2200" dirty="0">
                <a:highlight>
                  <a:srgbClr val="800080"/>
                </a:highlight>
              </a:rPr>
              <a:t>(-0.7)</a:t>
            </a:r>
          </a:p>
          <a:p>
            <a:endParaRPr lang="en-US" dirty="0"/>
          </a:p>
          <a:p>
            <a:r>
              <a:rPr lang="en-US" sz="1400" dirty="0"/>
              <a:t>Values closer to 1 (negative or positive) mean a stronger linear relationship, while values closer to 0 mean a weak or non-existent linear relationship</a:t>
            </a:r>
          </a:p>
          <a:p>
            <a:r>
              <a:rPr lang="en-US" sz="1400" dirty="0"/>
              <a:t>Positive values mean as one value increases, so does the other</a:t>
            </a:r>
          </a:p>
          <a:p>
            <a:r>
              <a:rPr lang="en-US" sz="1400" dirty="0"/>
              <a:t>Negative values mean as one value increases, the other decreases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ED206B-23FC-45F2-B0B6-E2B548165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296" y="2427678"/>
            <a:ext cx="6248398" cy="388630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373F58-0DB9-ECE2-2F11-9833D183160D}"/>
              </a:ext>
            </a:extLst>
          </p:cNvPr>
          <p:cNvSpPr/>
          <p:nvPr/>
        </p:nvSpPr>
        <p:spPr>
          <a:xfrm>
            <a:off x="7048500" y="2762250"/>
            <a:ext cx="4140200" cy="222250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6A5B3B-0B04-5A84-0DE1-532F8088DCFF}"/>
              </a:ext>
            </a:extLst>
          </p:cNvPr>
          <p:cNvCxnSpPr/>
          <p:nvPr/>
        </p:nvCxnSpPr>
        <p:spPr>
          <a:xfrm flipV="1">
            <a:off x="10648442" y="2984500"/>
            <a:ext cx="0" cy="222885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397F01-3DA6-6824-62D5-0E4640275BC4}"/>
              </a:ext>
            </a:extLst>
          </p:cNvPr>
          <p:cNvCxnSpPr/>
          <p:nvPr/>
        </p:nvCxnSpPr>
        <p:spPr>
          <a:xfrm flipV="1">
            <a:off x="9638792" y="2984500"/>
            <a:ext cx="0" cy="222885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1E1B08-2795-F2A3-DABD-5957F88AA387}"/>
              </a:ext>
            </a:extLst>
          </p:cNvPr>
          <p:cNvCxnSpPr/>
          <p:nvPr/>
        </p:nvCxnSpPr>
        <p:spPr>
          <a:xfrm flipV="1">
            <a:off x="7594092" y="2984500"/>
            <a:ext cx="0" cy="222885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F4C19-F9C9-9C37-589D-CDA9299C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Potential Non-linear Relationships</a:t>
            </a:r>
            <a:br>
              <a:rPr lang="en-US" dirty="0"/>
            </a:br>
            <a:r>
              <a:rPr lang="en-US" sz="2800" dirty="0"/>
              <a:t>Potential non-linear relationships with quality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F87D5-AFA7-F1E1-B8FC-1F368C6AAA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5449390" cy="3694176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Alcohol:</a:t>
            </a:r>
          </a:p>
          <a:p>
            <a:r>
              <a:rPr lang="en-US" sz="2000" dirty="0"/>
              <a:t>Slight non-linear trend in medians</a:t>
            </a:r>
          </a:p>
          <a:p>
            <a:endParaRPr lang="en-US" dirty="0"/>
          </a:p>
          <a:p>
            <a:r>
              <a:rPr lang="en-US" sz="3200" dirty="0"/>
              <a:t>Density:</a:t>
            </a:r>
          </a:p>
          <a:p>
            <a:r>
              <a:rPr lang="en-US" sz="2000" dirty="0"/>
              <a:t>Slight non-linear trend in medians</a:t>
            </a:r>
          </a:p>
          <a:p>
            <a:endParaRPr lang="en-US" dirty="0"/>
          </a:p>
          <a:p>
            <a:r>
              <a:rPr lang="en-US" sz="3200" dirty="0"/>
              <a:t>Volatile Acidity:</a:t>
            </a:r>
          </a:p>
          <a:p>
            <a:r>
              <a:rPr lang="en-US" sz="2000" dirty="0"/>
              <a:t>Variance in value gets smaller as quality improves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49E20-EF1C-EAF1-8DCF-9260822D66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A970C8-EED6-4C02-8A31-33D159A25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714" y="2682452"/>
            <a:ext cx="5449390" cy="3376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5AC336-C006-6415-EF04-06C1A6E10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714" y="2682452"/>
            <a:ext cx="5449390" cy="33834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569968-01F9-E89F-01CB-899BC78DD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040" y="2669540"/>
            <a:ext cx="5491064" cy="340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3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36614-2155-F630-1118-AFE2677CF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features in context of groups</a:t>
            </a:r>
            <a:br>
              <a:rPr lang="en-US" dirty="0"/>
            </a:br>
            <a:r>
              <a:rPr lang="en-US" sz="2800" dirty="0"/>
              <a:t>Grouped by Type 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FF0000"/>
                </a:solidFill>
              </a:rPr>
              <a:t>Red</a:t>
            </a:r>
            <a:r>
              <a:rPr lang="en-US" sz="2000" dirty="0"/>
              <a:t> and </a:t>
            </a:r>
            <a:r>
              <a:rPr lang="en-US" sz="2000" b="1" dirty="0"/>
              <a:t>White</a:t>
            </a:r>
            <a:r>
              <a:rPr lang="en-US" sz="2000" dirty="0"/>
              <a:t>) </a:t>
            </a:r>
            <a:r>
              <a:rPr lang="en-US" sz="2800" dirty="0"/>
              <a:t>&amp; Location 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FFD602"/>
                </a:solidFill>
              </a:rPr>
              <a:t>California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B32D60"/>
                </a:solidFill>
              </a:rPr>
              <a:t>Texas</a:t>
            </a:r>
            <a:r>
              <a:rPr lang="en-US" sz="20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7697B-434F-BB8C-4D46-79EC02CBD1E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9285" y="2523744"/>
            <a:ext cx="6075673" cy="369417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wine scores slightly lower on average</a:t>
            </a:r>
          </a:p>
          <a:p>
            <a:r>
              <a:rPr lang="en-US" dirty="0">
                <a:solidFill>
                  <a:srgbClr val="FFD602"/>
                </a:solidFill>
              </a:rPr>
              <a:t>California</a:t>
            </a:r>
            <a:r>
              <a:rPr lang="en-US" dirty="0"/>
              <a:t> has scores slightly higher on average</a:t>
            </a:r>
          </a:p>
          <a:p>
            <a:r>
              <a:rPr lang="en-US" dirty="0"/>
              <a:t>Chlorides are fairly constant for both, but on average are higher for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wine</a:t>
            </a:r>
          </a:p>
          <a:p>
            <a:r>
              <a:rPr lang="en-US" dirty="0"/>
              <a:t>Total Sulfur Dioxide are fairly constant for both, but on average are higher for White wine</a:t>
            </a:r>
          </a:p>
          <a:p>
            <a:r>
              <a:rPr lang="en-US" dirty="0"/>
              <a:t>Volatile Acidity is fairly constant for White, but decreases for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as quality improves</a:t>
            </a:r>
          </a:p>
          <a:p>
            <a:r>
              <a:rPr lang="en-US" dirty="0"/>
              <a:t>Sulphates are fairly constant for White, but increase for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as quality improves</a:t>
            </a:r>
          </a:p>
          <a:p>
            <a:endParaRPr lang="en-US" dirty="0"/>
          </a:p>
          <a:p>
            <a:r>
              <a:rPr lang="en-US" dirty="0"/>
              <a:t>Location interactions with features were not interesting at a glance (fairly similar results within both groups)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0829E-BD36-BC0E-A650-39D67A187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C6B027-5740-3193-6B3F-1C602C9D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632" y="4384370"/>
            <a:ext cx="4602588" cy="23505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704066-C670-4191-0557-FE0F60B5B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632" y="2064306"/>
            <a:ext cx="4602588" cy="2339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FCF309-E6A3-6062-C230-BF50E1B1C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703" y="2814152"/>
            <a:ext cx="5124668" cy="3191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18B645-B94D-4C71-3C30-C8918926A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703" y="2814152"/>
            <a:ext cx="5185012" cy="3209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1AD525-6C20-1AA2-FF09-7E299473A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109" y="2809412"/>
            <a:ext cx="5156200" cy="32014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D5DC85-0B25-87CF-A63D-D251CE3C6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109" y="2814642"/>
            <a:ext cx="5154842" cy="319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0" y="256032"/>
            <a:ext cx="4667250" cy="2163318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Top Features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FF9407-6006-F850-8DAF-393DE2A53E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589026"/>
            <a:ext cx="6020562" cy="5592318"/>
          </a:xfrm>
        </p:spPr>
        <p:txBody>
          <a:bodyPr>
            <a:normAutofit/>
          </a:bodyPr>
          <a:lstStyle/>
          <a:p>
            <a:r>
              <a:rPr lang="en-US" sz="4000" dirty="0"/>
              <a:t>Alcohol &amp; Density</a:t>
            </a:r>
          </a:p>
          <a:p>
            <a:r>
              <a:rPr lang="en-US" dirty="0"/>
              <a:t>Appear to have fairly clear correlation with quality (slightly non-linear)</a:t>
            </a:r>
          </a:p>
          <a:p>
            <a:endParaRPr lang="en-US" dirty="0"/>
          </a:p>
          <a:p>
            <a:r>
              <a:rPr lang="en-US" sz="3600" dirty="0"/>
              <a:t>Grouping by Type</a:t>
            </a:r>
          </a:p>
          <a:p>
            <a:r>
              <a:rPr lang="en-US" sz="2000" dirty="0"/>
              <a:t>Chlorides are fairly constant for both, but on average are higher for </a:t>
            </a:r>
            <a:r>
              <a:rPr lang="en-US" sz="2000" dirty="0">
                <a:solidFill>
                  <a:srgbClr val="FF0000"/>
                </a:solidFill>
              </a:rPr>
              <a:t>Red</a:t>
            </a:r>
            <a:r>
              <a:rPr lang="en-US" sz="2000" dirty="0"/>
              <a:t> wine</a:t>
            </a:r>
          </a:p>
          <a:p>
            <a:r>
              <a:rPr lang="en-US" sz="2000" dirty="0"/>
              <a:t>Total Sulfur Dioxide are fairly constant for both, but on average are higher for White wine</a:t>
            </a:r>
          </a:p>
          <a:p>
            <a:r>
              <a:rPr lang="en-US" sz="2000" dirty="0"/>
              <a:t>Volatile Acidity is fairly constant for White, but decreases for </a:t>
            </a:r>
            <a:r>
              <a:rPr lang="en-US" sz="2000" dirty="0">
                <a:solidFill>
                  <a:srgbClr val="FF0000"/>
                </a:solidFill>
              </a:rPr>
              <a:t>Red</a:t>
            </a:r>
            <a:r>
              <a:rPr lang="en-US" sz="2000" dirty="0"/>
              <a:t> as quality improves</a:t>
            </a:r>
          </a:p>
          <a:p>
            <a:r>
              <a:rPr lang="en-US" sz="2000" dirty="0"/>
              <a:t>Sulphates are fairly constant for White, but increase for </a:t>
            </a:r>
            <a:r>
              <a:rPr lang="en-US" sz="2000" dirty="0">
                <a:solidFill>
                  <a:srgbClr val="FF0000"/>
                </a:solidFill>
              </a:rPr>
              <a:t>Red</a:t>
            </a:r>
            <a:r>
              <a:rPr lang="en-US" sz="2000" dirty="0"/>
              <a:t> as quality improves</a:t>
            </a:r>
          </a:p>
          <a:p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5CB0D7-5C6A-5423-0A6F-513AA474CA53}"/>
              </a:ext>
            </a:extLst>
          </p:cNvPr>
          <p:cNvSpPr txBox="1"/>
          <p:nvPr/>
        </p:nvSpPr>
        <p:spPr>
          <a:xfrm>
            <a:off x="7886700" y="1409700"/>
            <a:ext cx="405765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/>
                <a:ea typeface="+mj-ea"/>
                <a:cs typeface="+mj-cs"/>
              </a:rPr>
              <a:t>Alcohol +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/>
                <a:ea typeface="+mj-ea"/>
                <a:cs typeface="+mj-cs"/>
              </a:rPr>
              <a:t>Density -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/>
                <a:ea typeface="+mj-ea"/>
                <a:cs typeface="+mj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/>
                <a:ea typeface="+mj-ea"/>
                <a:cs typeface="+mj-cs"/>
              </a:rPr>
              <a:t> 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/>
                <a:ea typeface="+mj-ea"/>
                <a:cs typeface="+mj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/>
                <a:ea typeface="+mj-ea"/>
                <a:cs typeface="+mj-cs"/>
              </a:rPr>
              <a:t>and if differentiating by type (of wine)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/>
                <a:ea typeface="+mj-ea"/>
                <a:cs typeface="+mj-cs"/>
              </a:rPr>
            </a:b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/>
                <a:ea typeface="+mj-ea"/>
                <a:cs typeface="+mj-cs"/>
              </a:rPr>
              <a:t>Volatile Acidity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/>
                <a:ea typeface="+mj-ea"/>
                <a:cs typeface="+mj-cs"/>
              </a:rPr>
              <a:t>Chlorides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/>
                <a:ea typeface="+mj-ea"/>
                <a:cs typeface="+mj-cs"/>
              </a:rPr>
              <a:t>Sulphates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/>
                <a:ea typeface="+mj-ea"/>
                <a:cs typeface="+mj-cs"/>
              </a:rPr>
              <a:t>Total Sulfur Dioxide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{A25D3B24-3E9D-4333-A2D4-748AC2654A6A}tf56410444_win32</Template>
  <TotalTime>523</TotalTime>
  <Words>843</Words>
  <Application>Microsoft Office PowerPoint</Application>
  <PresentationFormat>Widescreen</PresentationFormat>
  <Paragraphs>123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Baskerville Old Face</vt:lpstr>
      <vt:lpstr>Calibri</vt:lpstr>
      <vt:lpstr>Gill Sans Nova Light</vt:lpstr>
      <vt:lpstr>Custom</vt:lpstr>
      <vt:lpstr>Wine Quality</vt:lpstr>
      <vt:lpstr>Who are we? Data Scientists with DDS</vt:lpstr>
      <vt:lpstr>What is our data?</vt:lpstr>
      <vt:lpstr>Two Objectives</vt:lpstr>
      <vt:lpstr>Objective B How will we fulfill our objective?</vt:lpstr>
      <vt:lpstr>Linear Relationships (Correlations) Quality versus numeric physicochemical features</vt:lpstr>
      <vt:lpstr>Potential Non-linear Relationships Potential non-linear relationships with quality</vt:lpstr>
      <vt:lpstr>Looking at features in context of groups Grouped by Type (Red and White) &amp; Location (California and Texas)</vt:lpstr>
      <vt:lpstr>Top Features  </vt:lpstr>
      <vt:lpstr>Objective A How will we fulfill our objective?</vt:lpstr>
      <vt:lpstr>Feature selection</vt:lpstr>
      <vt:lpstr>Model Selection Looking at the Mean Absolute Error</vt:lpstr>
      <vt:lpstr>What to do next? Future wine quality prediction and 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Arman Azhand</dc:creator>
  <cp:lastModifiedBy>Arman Azhand</cp:lastModifiedBy>
  <cp:revision>5</cp:revision>
  <dcterms:created xsi:type="dcterms:W3CDTF">2024-12-15T19:45:06Z</dcterms:created>
  <dcterms:modified xsi:type="dcterms:W3CDTF">2024-12-16T04:28:53Z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